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0" r:id="rId5"/>
    <p:sldId id="263" r:id="rId6"/>
    <p:sldId id="261" r:id="rId7"/>
    <p:sldId id="258" r:id="rId8"/>
    <p:sldId id="264" r:id="rId9"/>
    <p:sldId id="267" r:id="rId10"/>
    <p:sldId id="262" r:id="rId11"/>
    <p:sldId id="259" r:id="rId12"/>
    <p:sldId id="265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003F3E"/>
    <a:srgbClr val="800000"/>
    <a:srgbClr val="FFFFE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79" autoAdjust="0"/>
    <p:restoredTop sz="94673" autoAdjust="0"/>
  </p:normalViewPr>
  <p:slideViewPr>
    <p:cSldViewPr>
      <p:cViewPr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EF">
                <a:alpha val="4549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bibldet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ru.wikipedia.org/wiki/%D0%91%D0%B0%D1%80%D1%82%D0%BE,_%D0%90%D0%B3%D0%BD%D0%B8%D1%8F_%D0%9B%D1%8C%D0%B2%D0%BE%D0%B2%D0%BD%D0%B0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0.png"/><Relationship Id="rId18" Type="http://schemas.openxmlformats.org/officeDocument/2006/relationships/slide" Target="slide3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17" Type="http://schemas.openxmlformats.org/officeDocument/2006/relationships/image" Target="../media/image12.png"/><Relationship Id="rId2" Type="http://schemas.openxmlformats.org/officeDocument/2006/relationships/slide" Target="slide7.xml"/><Relationship Id="rId16" Type="http://schemas.openxmlformats.org/officeDocument/2006/relationships/slide" Target="slide9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slide" Target="slide10.xml"/><Relationship Id="rId19" Type="http://schemas.openxmlformats.org/officeDocument/2006/relationships/image" Target="../media/image13.png"/><Relationship Id="rId4" Type="http://schemas.openxmlformats.org/officeDocument/2006/relationships/slide" Target="slide11.xml"/><Relationship Id="rId9" Type="http://schemas.openxmlformats.org/officeDocument/2006/relationships/image" Target="../media/image8.png"/><Relationship Id="rId1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2759" t="4851" r="34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2016224"/>
          </a:xfrm>
        </p:spPr>
        <p:txBody>
          <a:bodyPr>
            <a:normAutofit fontScale="85000" lnSpcReduction="20000"/>
          </a:bodyPr>
          <a:lstStyle/>
          <a:p>
            <a:r>
              <a:rPr lang="ru-RU" sz="3000" b="1" dirty="0">
                <a:solidFill>
                  <a:srgbClr val="00823B"/>
                </a:solidFill>
              </a:rPr>
              <a:t>	Виртуальная книжная выставка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1900" b="1" dirty="0">
                <a:solidFill>
                  <a:srgbClr val="00823B"/>
                </a:solidFill>
              </a:rPr>
              <a:t>Очёр,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8344" y="764704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</a:rPr>
              <a:t>0+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628800"/>
            <a:ext cx="691276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Королева </a:t>
            </a:r>
            <a:r>
              <a:rPr lang="ru-RU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игрушек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5736" y="692696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823B"/>
                </a:solidFill>
              </a:rPr>
              <a:t>МАУК «ЦБ </a:t>
            </a:r>
            <a:r>
              <a:rPr lang="ru-RU" b="1" dirty="0" err="1">
                <a:solidFill>
                  <a:srgbClr val="00823B"/>
                </a:solidFill>
              </a:rPr>
              <a:t>Очёрского</a:t>
            </a:r>
            <a:r>
              <a:rPr lang="ru-RU" b="1" dirty="0">
                <a:solidFill>
                  <a:srgbClr val="00823B"/>
                </a:solidFill>
              </a:rPr>
              <a:t> городского округа» - филиал «Очёрская детская библиотека»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82072"/>
            <a:ext cx="1800200" cy="153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home\Desktop\Барто из библиотеки\обложки книг а.барто\кор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340768"/>
            <a:ext cx="987989" cy="64997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Верёвочка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283968" y="1196752"/>
            <a:ext cx="4402832" cy="3816424"/>
          </a:xfrm>
        </p:spPr>
        <p:txBody>
          <a:bodyPr>
            <a:normAutofit fontScale="62500" lnSpcReduction="20000"/>
          </a:bodyPr>
          <a:lstStyle/>
          <a:p>
            <a:pPr marL="0" indent="363538" algn="just">
              <a:buNone/>
            </a:pPr>
            <a:r>
              <a:rPr lang="ru-RU" b="1" dirty="0" err="1">
                <a:solidFill>
                  <a:srgbClr val="003F3E"/>
                </a:solidFill>
              </a:rPr>
              <a:t>Барто</a:t>
            </a:r>
            <a:r>
              <a:rPr lang="ru-RU" b="1" dirty="0">
                <a:solidFill>
                  <a:srgbClr val="003F3E"/>
                </a:solidFill>
              </a:rPr>
              <a:t>, А. Л. Верёвочка : стихи</a:t>
            </a:r>
            <a:r>
              <a:rPr lang="ru-RU" dirty="0">
                <a:solidFill>
                  <a:srgbClr val="003F3E"/>
                </a:solidFill>
              </a:rPr>
              <a:t> / А.Л. </a:t>
            </a:r>
            <a:r>
              <a:rPr lang="ru-RU" dirty="0" err="1">
                <a:solidFill>
                  <a:srgbClr val="003F3E"/>
                </a:solidFill>
              </a:rPr>
              <a:t>Барто</a:t>
            </a:r>
            <a:r>
              <a:rPr lang="ru-RU" dirty="0">
                <a:solidFill>
                  <a:srgbClr val="003F3E"/>
                </a:solidFill>
              </a:rPr>
              <a:t> ; иллюстрации С. </a:t>
            </a:r>
            <a:r>
              <a:rPr lang="ru-RU" dirty="0" err="1">
                <a:solidFill>
                  <a:srgbClr val="003F3E"/>
                </a:solidFill>
              </a:rPr>
              <a:t>Карамелькиной</a:t>
            </a:r>
            <a:r>
              <a:rPr lang="ru-RU" dirty="0">
                <a:solidFill>
                  <a:srgbClr val="003F3E"/>
                </a:solidFill>
              </a:rPr>
              <a:t>. - Москва : Махаон, 2014. - 16 с. : ил. - (Озорные книжки).</a:t>
            </a:r>
          </a:p>
          <a:p>
            <a:pPr marL="0" indent="363538" algn="just">
              <a:buNone/>
            </a:pPr>
            <a:r>
              <a:rPr lang="ru-RU" sz="3200" dirty="0">
                <a:solidFill>
                  <a:srgbClr val="003F3E"/>
                </a:solidFill>
              </a:rPr>
              <a:t>В книгу вошли самые известные, самые любимые стихотворения классика детской поэзии Агнии Львовны </a:t>
            </a:r>
            <a:r>
              <a:rPr lang="ru-RU" sz="3200" dirty="0" err="1">
                <a:solidFill>
                  <a:srgbClr val="003F3E"/>
                </a:solidFill>
              </a:rPr>
              <a:t>Барто</a:t>
            </a:r>
            <a:r>
              <a:rPr lang="ru-RU" sz="3200" dirty="0">
                <a:solidFill>
                  <a:srgbClr val="003F3E"/>
                </a:solidFill>
              </a:rPr>
              <a:t>, занимающие достойное место в сокровищнице мировой литературы. Весёлые и трогательные, добрые и озорные, её стихи полюбили многие поколения читателей. Дети их с удовольствием слушают и читают сами. </a:t>
            </a:r>
          </a:p>
          <a:p>
            <a:pPr marL="0" indent="363538" algn="just">
              <a:buNone/>
            </a:pPr>
            <a:r>
              <a:rPr lang="ru-RU" sz="3200" dirty="0">
                <a:solidFill>
                  <a:srgbClr val="003F3E"/>
                </a:solidFill>
              </a:rPr>
              <a:t>Детям до 3-х лет.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2481" r="12633"/>
          <a:stretch>
            <a:fillRect/>
          </a:stretch>
        </p:blipFill>
        <p:spPr bwMode="auto">
          <a:xfrm>
            <a:off x="611560" y="1268760"/>
            <a:ext cx="3132183" cy="4182616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5" name="Picture 6" descr="C:\Users\home\Desktop\Барто из библиотеки\обложки книг а.барто\мишка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157192"/>
            <a:ext cx="1152128" cy="1440160"/>
          </a:xfrm>
          <a:prstGeom prst="rect">
            <a:avLst/>
          </a:prstGeom>
          <a:noFill/>
        </p:spPr>
      </p:pic>
      <p:pic>
        <p:nvPicPr>
          <p:cNvPr id="7170" name="Picture 2" descr="C:\Users\home\Desktop\Барто из библиотеки\обложки книг а.барто\Верёвочка Q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5085184"/>
            <a:ext cx="1498476" cy="14984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Мне теперь не до игрушек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4008" y="1484784"/>
            <a:ext cx="3812232" cy="4133056"/>
          </a:xfrm>
        </p:spPr>
        <p:txBody>
          <a:bodyPr>
            <a:normAutofit/>
          </a:bodyPr>
          <a:lstStyle/>
          <a:p>
            <a:pPr marL="0" indent="363538" algn="just">
              <a:spcBef>
                <a:spcPts val="0"/>
              </a:spcBef>
              <a:buNone/>
            </a:pPr>
            <a:r>
              <a:rPr lang="ru-RU" sz="1800" b="1" dirty="0" err="1">
                <a:solidFill>
                  <a:srgbClr val="003F3E"/>
                </a:solidFill>
              </a:rPr>
              <a:t>Барто</a:t>
            </a:r>
            <a:r>
              <a:rPr lang="ru-RU" sz="1800" b="1" dirty="0">
                <a:solidFill>
                  <a:srgbClr val="003F3E"/>
                </a:solidFill>
              </a:rPr>
              <a:t>, А. Мне теперь не до игрушек : читаем сами</a:t>
            </a:r>
            <a:r>
              <a:rPr lang="ru-RU" sz="1800" dirty="0">
                <a:solidFill>
                  <a:srgbClr val="003F3E"/>
                </a:solidFill>
              </a:rPr>
              <a:t> / А.Л. </a:t>
            </a:r>
            <a:r>
              <a:rPr lang="ru-RU" sz="1800" dirty="0" err="1">
                <a:solidFill>
                  <a:srgbClr val="003F3E"/>
                </a:solidFill>
              </a:rPr>
              <a:t>Барто</a:t>
            </a:r>
            <a:r>
              <a:rPr lang="ru-RU" sz="1800" dirty="0">
                <a:solidFill>
                  <a:srgbClr val="003F3E"/>
                </a:solidFill>
              </a:rPr>
              <a:t> ; художник Н. Кузнецова. - Москва : Самовар, 2010. - 48 с. : ил. - (Любимые книги детства).</a:t>
            </a:r>
          </a:p>
          <a:p>
            <a:pPr marL="0" indent="363538" algn="just">
              <a:buNone/>
            </a:pPr>
            <a:r>
              <a:rPr lang="ru-RU" sz="2200" dirty="0">
                <a:solidFill>
                  <a:srgbClr val="003F3E"/>
                </a:solidFill>
              </a:rPr>
              <a:t>Сборник стихов для дошкольников и младшего школьного возраста замечательной советской писательницы Агнии Львовны </a:t>
            </a:r>
            <a:r>
              <a:rPr lang="ru-RU" sz="2200" dirty="0" err="1">
                <a:solidFill>
                  <a:srgbClr val="003F3E"/>
                </a:solidFill>
              </a:rPr>
              <a:t>Барто</a:t>
            </a:r>
            <a:r>
              <a:rPr lang="ru-RU" sz="2200" dirty="0">
                <a:solidFill>
                  <a:srgbClr val="003F3E"/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2952328" cy="4270999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5" name="Picture 6" descr="C:\Users\home\Desktop\Барто из библиотеки\обложки книг а.барто\мишка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157192"/>
            <a:ext cx="1152128" cy="1440160"/>
          </a:xfrm>
          <a:prstGeom prst="rect">
            <a:avLst/>
          </a:prstGeom>
          <a:noFill/>
        </p:spPr>
      </p:pic>
      <p:pic>
        <p:nvPicPr>
          <p:cNvPr id="8194" name="Picture 2" descr="C:\Users\home\Desktop\Барто из библиотеки\обложки книг а.барто\Я выросла_qr-co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5085184"/>
            <a:ext cx="1570484" cy="157048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Лучшие стихи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43026"/>
            <a:ext cx="4038600" cy="3742158"/>
          </a:xfrm>
        </p:spPr>
        <p:txBody>
          <a:bodyPr>
            <a:normAutofit fontScale="62500" lnSpcReduction="20000"/>
          </a:bodyPr>
          <a:lstStyle/>
          <a:p>
            <a:pPr marL="0" indent="363538" algn="just">
              <a:buNone/>
            </a:pPr>
            <a:r>
              <a:rPr lang="ru-RU" b="1" dirty="0" err="1">
                <a:solidFill>
                  <a:srgbClr val="003F3E"/>
                </a:solidFill>
              </a:rPr>
              <a:t>Барто</a:t>
            </a:r>
            <a:r>
              <a:rPr lang="ru-RU" b="1" dirty="0">
                <a:solidFill>
                  <a:srgbClr val="003F3E"/>
                </a:solidFill>
              </a:rPr>
              <a:t>, А. Лучшие стихи / </a:t>
            </a:r>
            <a:r>
              <a:rPr lang="ru-RU" dirty="0">
                <a:solidFill>
                  <a:srgbClr val="003F3E"/>
                </a:solidFill>
              </a:rPr>
              <a:t>А. </a:t>
            </a:r>
            <a:r>
              <a:rPr lang="ru-RU" dirty="0" err="1">
                <a:solidFill>
                  <a:srgbClr val="003F3E"/>
                </a:solidFill>
              </a:rPr>
              <a:t>Барто</a:t>
            </a:r>
            <a:r>
              <a:rPr lang="ru-RU" dirty="0">
                <a:solidFill>
                  <a:srgbClr val="003F3E"/>
                </a:solidFill>
              </a:rPr>
              <a:t> ; художник И. Цыганкова. - Москва : Малыш : АСТ ; Тула : Родничок, 2015. - 124 с. : ил. - (Любимая книжка).</a:t>
            </a:r>
          </a:p>
          <a:p>
            <a:pPr marL="0" indent="363538" algn="just">
              <a:buNone/>
            </a:pPr>
            <a:r>
              <a:rPr lang="ru-RU" dirty="0">
                <a:solidFill>
                  <a:srgbClr val="003F3E"/>
                </a:solidFill>
              </a:rPr>
              <a:t> </a:t>
            </a:r>
          </a:p>
          <a:p>
            <a:pPr marL="0" indent="363538" algn="just">
              <a:buNone/>
            </a:pPr>
            <a:r>
              <a:rPr lang="ru-RU" dirty="0">
                <a:solidFill>
                  <a:srgbClr val="003F3E"/>
                </a:solidFill>
              </a:rPr>
              <a:t>Сборник стихов замечательного поэта А.Л. </a:t>
            </a:r>
            <a:r>
              <a:rPr lang="ru-RU" dirty="0" err="1">
                <a:solidFill>
                  <a:srgbClr val="003F3E"/>
                </a:solidFill>
              </a:rPr>
              <a:t>Барто</a:t>
            </a:r>
            <a:r>
              <a:rPr lang="ru-RU" dirty="0">
                <a:solidFill>
                  <a:srgbClr val="003F3E"/>
                </a:solidFill>
              </a:rPr>
              <a:t>. С её стихами наши дети растут и учатся  дружить, видеть и ценить прекрасное в жизни, понимать юмор, любить Родину и  природу. А значит, эта книга станет для них настольной на многие годы.</a:t>
            </a:r>
          </a:p>
          <a:p>
            <a:pPr marL="0" indent="363538" algn="just">
              <a:buNone/>
            </a:pPr>
            <a:r>
              <a:rPr lang="ru-RU" dirty="0">
                <a:solidFill>
                  <a:srgbClr val="003F3E"/>
                </a:solidFill>
              </a:rPr>
              <a:t>Для дошкольного возраста.</a:t>
            </a:r>
          </a:p>
          <a:p>
            <a:pPr marL="0" indent="363538" algn="just">
              <a:buNone/>
            </a:pPr>
            <a:r>
              <a:rPr lang="ru-RU" dirty="0">
                <a:solidFill>
                  <a:srgbClr val="003F3E"/>
                </a:solidFill>
              </a:rPr>
              <a:t>Для чтения взрослыми детям.</a:t>
            </a:r>
          </a:p>
          <a:p>
            <a:pPr marL="0" indent="363538" algn="just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363538">
              <a:buNone/>
            </a:pPr>
            <a:endParaRPr lang="ru-RU" b="1" dirty="0"/>
          </a:p>
          <a:p>
            <a:pPr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716444" cy="4095133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5" name="Picture 6" descr="C:\Users\home\Desktop\Барто из библиотеки\обложки книг а.барто\мишка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157192"/>
            <a:ext cx="1152128" cy="144016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86916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Благодарим за внимание!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323528" y="4869160"/>
            <a:ext cx="4104456" cy="1689051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МБУК «ОДБ» работает:</a:t>
            </a: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пн.-пт. с 9.00 до 18.00,  сб. с 10.00 до 16.00</a:t>
            </a:r>
          </a:p>
          <a:p>
            <a:pPr algn="just">
              <a:buNone/>
            </a:pPr>
            <a:endParaRPr lang="ru-RU" b="1" dirty="0">
              <a:solidFill>
                <a:srgbClr val="00823B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rgbClr val="00823B"/>
                </a:solidFill>
              </a:rPr>
              <a:t> Адрес: 617140, г. Очёр, Пермский край, </a:t>
            </a:r>
          </a:p>
          <a:p>
            <a:pPr>
              <a:buNone/>
            </a:pPr>
            <a:r>
              <a:rPr lang="ru-RU" b="1" dirty="0">
                <a:solidFill>
                  <a:srgbClr val="00823B"/>
                </a:solidFill>
              </a:rPr>
              <a:t>ул. Ленина, д. 33.</a:t>
            </a:r>
          </a:p>
          <a:p>
            <a:pPr>
              <a:buNone/>
            </a:pPr>
            <a:r>
              <a:rPr lang="ru-RU" b="1" dirty="0">
                <a:solidFill>
                  <a:srgbClr val="00823B"/>
                </a:solidFill>
              </a:rPr>
              <a:t>Телефон: 8(34278)3-13-31</a:t>
            </a:r>
          </a:p>
          <a:p>
            <a:pPr>
              <a:buNone/>
              <a:tabLst>
                <a:tab pos="533400" algn="l"/>
              </a:tabLst>
            </a:pPr>
            <a:r>
              <a:rPr lang="ru-RU" b="1" dirty="0" err="1">
                <a:solidFill>
                  <a:srgbClr val="00823B"/>
                </a:solidFill>
              </a:rPr>
              <a:t>E-mail</a:t>
            </a:r>
            <a:r>
              <a:rPr lang="ru-RU" b="1" dirty="0">
                <a:solidFill>
                  <a:srgbClr val="00823B"/>
                </a:solidFill>
              </a:rPr>
              <a:t>: </a:t>
            </a:r>
            <a:r>
              <a:rPr lang="ru-RU" b="1" dirty="0" err="1">
                <a:solidFill>
                  <a:srgbClr val="00823B"/>
                </a:solidFill>
                <a:hlinkClick r:id="rId2"/>
              </a:rPr>
              <a:t>bibldet@mail.ru</a:t>
            </a:r>
            <a:endParaRPr lang="ru-RU" b="1" dirty="0">
              <a:solidFill>
                <a:srgbClr val="00823B"/>
              </a:solidFill>
            </a:endParaRPr>
          </a:p>
          <a:p>
            <a:pPr>
              <a:buNone/>
              <a:tabLst>
                <a:tab pos="533400" algn="l"/>
              </a:tabLst>
            </a:pPr>
            <a:r>
              <a:rPr lang="ru-RU" b="1" dirty="0">
                <a:solidFill>
                  <a:srgbClr val="00823B"/>
                </a:solidFill>
              </a:rPr>
              <a:t>Сост.: библиограф МБУК «ОДБ» Смирнова И.С.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2" name="Picture 3" descr="C:\Users\home\Desktop\Барто из библиотеки\обложки книг а.барто\154-1549071_child-toy-drawing-child-toy-draw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29000"/>
            <a:ext cx="4970607" cy="31929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60032" y="2564904"/>
            <a:ext cx="162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ВКонтакте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256490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библиотеки</a:t>
            </a:r>
          </a:p>
        </p:txBody>
      </p:sp>
      <p:pic>
        <p:nvPicPr>
          <p:cNvPr id="9218" name="Picture 2" descr="C:\Users\home\Desktop\Барто из библиотеки\обложки книг а.барто\группа ВК МБУК ОДБ_qr-cod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588" y="3140968"/>
            <a:ext cx="1368152" cy="136815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1BD0ED-712F-4ADF-A807-976F44C2F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81" y="3156875"/>
            <a:ext cx="1496261" cy="1496261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116205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Агния Львовна </a:t>
            </a:r>
            <a:r>
              <a:rPr lang="ru-RU" sz="600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Барто</a:t>
            </a:r>
            <a:r>
              <a:rPr lang="ru-RU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1906 - 1981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1556792"/>
            <a:ext cx="4330824" cy="4608512"/>
          </a:xfrm>
        </p:spPr>
        <p:txBody>
          <a:bodyPr>
            <a:noAutofit/>
          </a:bodyPr>
          <a:lstStyle/>
          <a:p>
            <a:pPr indent="177800" algn="just"/>
            <a:r>
              <a:rPr lang="ru-RU" sz="1600" dirty="0">
                <a:solidFill>
                  <a:srgbClr val="003F3E"/>
                </a:solidFill>
              </a:rPr>
              <a:t>Знакомство ребёнка с поэзией чаще всего начинается с произведений Агнии </a:t>
            </a:r>
            <a:r>
              <a:rPr lang="ru-RU" sz="1600" dirty="0" err="1">
                <a:solidFill>
                  <a:srgbClr val="003F3E"/>
                </a:solidFill>
              </a:rPr>
              <a:t>Барто</a:t>
            </a:r>
            <a:r>
              <a:rPr lang="ru-RU" sz="1600" dirty="0">
                <a:solidFill>
                  <a:srgbClr val="003F3E"/>
                </a:solidFill>
              </a:rPr>
              <a:t>. Ведь её весёлые истории об игрушках и малышах заинтересовывают кроху, и он без труда запоминает стишки наизусть.</a:t>
            </a:r>
          </a:p>
          <a:p>
            <a:pPr indent="177800" algn="just"/>
            <a:r>
              <a:rPr lang="ru-RU" sz="1600" dirty="0">
                <a:solidFill>
                  <a:srgbClr val="003F3E"/>
                </a:solidFill>
              </a:rPr>
              <a:t>На стихах советской поэтессы выросло не одно поколение детей нашей страны. Их с удовольствием в детстве читали мамы и папы, а теперь молодые родители неизменно выбирают для своих малышей именно эти произведения.</a:t>
            </a:r>
          </a:p>
          <a:p>
            <a:pPr indent="177800" algn="just"/>
            <a:r>
              <a:rPr lang="ru-RU" sz="1600" dirty="0">
                <a:solidFill>
                  <a:srgbClr val="003F3E"/>
                </a:solidFill>
              </a:rPr>
              <a:t>Совсем скоро сборнику стихов «Игрушки» исполнится 85 лет! </a:t>
            </a:r>
            <a:r>
              <a:rPr lang="ru-RU" sz="1600" b="1" dirty="0">
                <a:solidFill>
                  <a:srgbClr val="00823B"/>
                </a:solidFill>
                <a:hlinkClick r:id="rId2"/>
              </a:rPr>
              <a:t>Агния Львовна </a:t>
            </a:r>
            <a:r>
              <a:rPr lang="ru-RU" sz="1600" b="1" dirty="0" err="1">
                <a:solidFill>
                  <a:srgbClr val="00823B"/>
                </a:solidFill>
                <a:hlinkClick r:id="rId2"/>
              </a:rPr>
              <a:t>Барто</a:t>
            </a:r>
            <a:r>
              <a:rPr lang="ru-RU" sz="1600" b="1" dirty="0">
                <a:solidFill>
                  <a:srgbClr val="00823B"/>
                </a:solidFill>
              </a:rPr>
              <a:t> </a:t>
            </a:r>
            <a:r>
              <a:rPr lang="ru-RU" sz="1600" dirty="0">
                <a:solidFill>
                  <a:srgbClr val="003F3E"/>
                </a:solidFill>
              </a:rPr>
              <a:t>его впервые напечатала в 1936 году. И мы предлагаем вам познакомиться с книгами библиотеки, в которых  есть эти весёлые и добрые стихи.</a:t>
            </a:r>
          </a:p>
          <a:p>
            <a:pPr indent="177800" algn="just"/>
            <a:r>
              <a:rPr lang="ru-RU" sz="1600" dirty="0">
                <a:solidFill>
                  <a:srgbClr val="003F3E"/>
                </a:solidFill>
              </a:rPr>
              <a:t>Рекомендуем  для младших школьников и для чтения взрослыми детям.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442" y="1700808"/>
            <a:ext cx="3482487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76672"/>
            <a:ext cx="1656184" cy="2210532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573016"/>
            <a:ext cx="1485165" cy="2160240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 l="14520" r="14160"/>
          <a:stretch>
            <a:fillRect/>
          </a:stretch>
        </p:blipFill>
        <p:spPr bwMode="auto">
          <a:xfrm>
            <a:off x="611560" y="476672"/>
            <a:ext cx="1552963" cy="2232248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692696"/>
            <a:ext cx="1584463" cy="2232248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10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 l="12481" r="12633"/>
          <a:stretch>
            <a:fillRect/>
          </a:stretch>
        </p:blipFill>
        <p:spPr bwMode="auto">
          <a:xfrm>
            <a:off x="3923928" y="3284984"/>
            <a:ext cx="1512168" cy="2202871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11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 l="6141" t="4773" r="9928" b="10904"/>
          <a:stretch>
            <a:fillRect/>
          </a:stretch>
        </p:blipFill>
        <p:spPr bwMode="auto">
          <a:xfrm>
            <a:off x="251520" y="2996952"/>
            <a:ext cx="1711888" cy="2212929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6296" y="2924944"/>
            <a:ext cx="1656184" cy="2150917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13" name="Picture 2" descr="C:\Users\home\Desktop\Барто из библиотеки\обложки книг а.барто\Зайка в витрине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23728" y="3645024"/>
            <a:ext cx="1584176" cy="2232248"/>
          </a:xfrm>
          <a:prstGeom prst="rect">
            <a:avLst/>
          </a:prstGeom>
          <a:noFill/>
          <a:ln>
            <a:solidFill>
              <a:srgbClr val="00823B"/>
            </a:solidFill>
          </a:ln>
        </p:spPr>
      </p:pic>
      <p:pic>
        <p:nvPicPr>
          <p:cNvPr id="14" name="Picture 6" descr="C:\Users\home\Desktop\Барто из библиотеки\обложки книг а.барто\мишка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84368" y="5229200"/>
            <a:ext cx="1152128" cy="1440160"/>
          </a:xfrm>
          <a:prstGeom prst="rect">
            <a:avLst/>
          </a:prstGeom>
          <a:noFill/>
        </p:spPr>
      </p:pic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355976" y="908720"/>
            <a:ext cx="2353464" cy="1758374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Игрушки : любимые стихи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995936" y="1268760"/>
            <a:ext cx="4762872" cy="3816424"/>
          </a:xfrm>
        </p:spPr>
        <p:txBody>
          <a:bodyPr>
            <a:normAutofit fontScale="47500" lnSpcReduction="20000"/>
          </a:bodyPr>
          <a:lstStyle/>
          <a:p>
            <a:pPr marL="0" indent="363538" algn="just">
              <a:buNone/>
            </a:pPr>
            <a:r>
              <a:rPr lang="ru-RU" sz="4200" b="1" dirty="0" err="1">
                <a:solidFill>
                  <a:srgbClr val="003F3E"/>
                </a:solidFill>
              </a:rPr>
              <a:t>Барто</a:t>
            </a:r>
            <a:r>
              <a:rPr lang="ru-RU" sz="4200" b="1" dirty="0">
                <a:solidFill>
                  <a:srgbClr val="003F3E"/>
                </a:solidFill>
              </a:rPr>
              <a:t>, А. Л. Игрушки : любимые стихи</a:t>
            </a:r>
            <a:r>
              <a:rPr lang="ru-RU" sz="4200" dirty="0">
                <a:solidFill>
                  <a:srgbClr val="003F3E"/>
                </a:solidFill>
              </a:rPr>
              <a:t> / А.Л. </a:t>
            </a:r>
            <a:r>
              <a:rPr lang="ru-RU" sz="4200" dirty="0" err="1">
                <a:solidFill>
                  <a:srgbClr val="003F3E"/>
                </a:solidFill>
              </a:rPr>
              <a:t>Барто</a:t>
            </a:r>
            <a:r>
              <a:rPr lang="ru-RU" sz="4200" dirty="0">
                <a:solidFill>
                  <a:srgbClr val="003F3E"/>
                </a:solidFill>
              </a:rPr>
              <a:t> ; иллюстрации В. </a:t>
            </a:r>
            <a:r>
              <a:rPr lang="ru-RU" sz="4200" dirty="0" err="1">
                <a:solidFill>
                  <a:srgbClr val="003F3E"/>
                </a:solidFill>
              </a:rPr>
              <a:t>Трубицына</a:t>
            </a:r>
            <a:r>
              <a:rPr lang="ru-RU" sz="4200" dirty="0">
                <a:solidFill>
                  <a:srgbClr val="003F3E"/>
                </a:solidFill>
              </a:rPr>
              <a:t>, Ю. </a:t>
            </a:r>
            <a:r>
              <a:rPr lang="ru-RU" sz="4200" dirty="0" err="1">
                <a:solidFill>
                  <a:srgbClr val="003F3E"/>
                </a:solidFill>
              </a:rPr>
              <a:t>Трубицыной</a:t>
            </a:r>
            <a:r>
              <a:rPr lang="ru-RU" sz="4200" dirty="0">
                <a:solidFill>
                  <a:srgbClr val="003F3E"/>
                </a:solidFill>
              </a:rPr>
              <a:t>. - Москва : </a:t>
            </a:r>
            <a:r>
              <a:rPr lang="ru-RU" sz="4200" dirty="0" err="1">
                <a:solidFill>
                  <a:srgbClr val="003F3E"/>
                </a:solidFill>
              </a:rPr>
              <a:t>Эксмо</a:t>
            </a:r>
            <a:r>
              <a:rPr lang="ru-RU" sz="4200" dirty="0">
                <a:solidFill>
                  <a:srgbClr val="003F3E"/>
                </a:solidFill>
              </a:rPr>
              <a:t>, 2013. - 80 с. : ил. - (Книги - мои друзья).</a:t>
            </a:r>
          </a:p>
          <a:p>
            <a:pPr marL="0" indent="363538" algn="just">
              <a:buNone/>
            </a:pPr>
            <a:r>
              <a:rPr lang="ru-RU" sz="4200" dirty="0">
                <a:solidFill>
                  <a:srgbClr val="003F3E"/>
                </a:solidFill>
              </a:rPr>
              <a:t>Любимые стихи замечательной поэтессы понравятся любому ребёнку. Приключения игрушек и детей, забавные сценки, первые детские обиды и радости. Внимательный глаз </a:t>
            </a:r>
            <a:r>
              <a:rPr lang="ru-RU" sz="4200" dirty="0" err="1">
                <a:solidFill>
                  <a:srgbClr val="003F3E"/>
                </a:solidFill>
              </a:rPr>
              <a:t>Барто</a:t>
            </a:r>
            <a:r>
              <a:rPr lang="ru-RU" sz="4200" dirty="0">
                <a:solidFill>
                  <a:srgbClr val="003F3E"/>
                </a:solidFill>
              </a:rPr>
              <a:t> отмечал всё, вот почему её стихи до сих пор остаются востребованы читателями. В книгу вошли всем известные произведения "Резиновая Зина", "Дело было в январе" и другие.</a:t>
            </a:r>
          </a:p>
          <a:p>
            <a:pPr marL="0" indent="363538" algn="just">
              <a:buNone/>
            </a:pPr>
            <a:endParaRPr lang="ru-RU" sz="4200" dirty="0">
              <a:solidFill>
                <a:srgbClr val="003F3E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endParaRPr lang="ru-RU" sz="2000" b="1" dirty="0">
              <a:solidFill>
                <a:srgbClr val="FF0000"/>
              </a:solidFill>
              <a:latin typeface="Arial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520" r="14160"/>
          <a:stretch>
            <a:fillRect/>
          </a:stretch>
        </p:blipFill>
        <p:spPr bwMode="auto">
          <a:xfrm>
            <a:off x="755576" y="1340768"/>
            <a:ext cx="2880320" cy="4345534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5" name="Picture 6" descr="C:\Users\home\Desktop\Барто из библиотеки\обложки книг а.барто\мишка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229200"/>
            <a:ext cx="1152128" cy="144016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5013176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Любимые стихи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114800" cy="3845024"/>
          </a:xfrm>
        </p:spPr>
        <p:txBody>
          <a:bodyPr>
            <a:normAutofit fontScale="62500" lnSpcReduction="20000"/>
          </a:bodyPr>
          <a:lstStyle/>
          <a:p>
            <a:pPr marL="0" indent="363538" algn="just">
              <a:buNone/>
            </a:pPr>
            <a:r>
              <a:rPr lang="ru-RU" b="1" dirty="0" err="1">
                <a:solidFill>
                  <a:srgbClr val="003F3E"/>
                </a:solidFill>
              </a:rPr>
              <a:t>Барто</a:t>
            </a:r>
            <a:r>
              <a:rPr lang="ru-RU" b="1" dirty="0">
                <a:solidFill>
                  <a:srgbClr val="003F3E"/>
                </a:solidFill>
              </a:rPr>
              <a:t>, А. Любимые стихи</a:t>
            </a:r>
            <a:r>
              <a:rPr lang="ru-RU" dirty="0">
                <a:solidFill>
                  <a:srgbClr val="003F3E"/>
                </a:solidFill>
              </a:rPr>
              <a:t> / А.Л. </a:t>
            </a:r>
            <a:r>
              <a:rPr lang="ru-RU" dirty="0" err="1">
                <a:solidFill>
                  <a:srgbClr val="003F3E"/>
                </a:solidFill>
              </a:rPr>
              <a:t>Барто</a:t>
            </a:r>
            <a:r>
              <a:rPr lang="ru-RU" dirty="0">
                <a:solidFill>
                  <a:srgbClr val="003F3E"/>
                </a:solidFill>
              </a:rPr>
              <a:t> ; иллюстрации И. Егунова. - Москва : </a:t>
            </a:r>
            <a:r>
              <a:rPr lang="ru-RU" dirty="0" err="1">
                <a:solidFill>
                  <a:srgbClr val="003F3E"/>
                </a:solidFill>
              </a:rPr>
              <a:t>Эксмо</a:t>
            </a:r>
            <a:r>
              <a:rPr lang="ru-RU" dirty="0">
                <a:solidFill>
                  <a:srgbClr val="003F3E"/>
                </a:solidFill>
              </a:rPr>
              <a:t>, 2016. - 80 с. : ил. - (Книги - мои друзья).</a:t>
            </a:r>
          </a:p>
          <a:p>
            <a:pPr marL="0" indent="363538" algn="just">
              <a:buNone/>
            </a:pPr>
            <a:endParaRPr lang="ru-RU" dirty="0">
              <a:solidFill>
                <a:srgbClr val="003F3E"/>
              </a:solidFill>
            </a:endParaRPr>
          </a:p>
          <a:p>
            <a:pPr marL="0" indent="363538" algn="just">
              <a:buNone/>
            </a:pPr>
            <a:r>
              <a:rPr lang="ru-RU" dirty="0">
                <a:solidFill>
                  <a:srgbClr val="003F3E"/>
                </a:solidFill>
                <a:cs typeface="Times New Roman" pitchFamily="18" charset="0"/>
              </a:rPr>
              <a:t>Вашему вниманию представляем сборник стихов Агнии Львовны с иллюстрациями Игоря Егунова.</a:t>
            </a:r>
          </a:p>
          <a:p>
            <a:pPr marL="0" indent="363538" algn="just">
              <a:buNone/>
            </a:pPr>
            <a:r>
              <a:rPr lang="ru-RU" dirty="0">
                <a:solidFill>
                  <a:srgbClr val="003F3E"/>
                </a:solidFill>
                <a:cs typeface="Times New Roman" pitchFamily="18" charset="0"/>
              </a:rPr>
              <a:t>Добрые, мудрые, легко запоминающиеся стихотворения станут хорошим спутником и детям, и их родителям.</a:t>
            </a:r>
          </a:p>
          <a:p>
            <a:pPr marL="0" indent="363538" algn="just">
              <a:buNone/>
              <a:tabLst>
                <a:tab pos="0" algn="l"/>
              </a:tabLst>
            </a:pPr>
            <a:r>
              <a:rPr lang="ru-RU" dirty="0">
                <a:solidFill>
                  <a:srgbClr val="003F3E"/>
                </a:solidFill>
                <a:cs typeface="Times New Roman" pitchFamily="18" charset="0"/>
              </a:rPr>
              <a:t>Для детей младшего школьного возраста.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3010275" cy="4525963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8198" name="Picture 6" descr="C:\Users\home\Desktop\Барто из библиотеки\обложки книг а.барто\мишка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157192"/>
            <a:ext cx="1152128" cy="144016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Идёт бычок, качается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427984" y="1484785"/>
            <a:ext cx="4258816" cy="3816424"/>
          </a:xfrm>
        </p:spPr>
        <p:txBody>
          <a:bodyPr>
            <a:normAutofit fontScale="92500" lnSpcReduction="20000"/>
          </a:bodyPr>
          <a:lstStyle/>
          <a:p>
            <a:pPr marL="0" indent="363538" algn="just">
              <a:buNone/>
            </a:pPr>
            <a:r>
              <a:rPr lang="ru-RU" sz="1900" b="1" dirty="0" err="1">
                <a:solidFill>
                  <a:srgbClr val="003F3E"/>
                </a:solidFill>
              </a:rPr>
              <a:t>Барто</a:t>
            </a:r>
            <a:r>
              <a:rPr lang="ru-RU" sz="1900" b="1" dirty="0">
                <a:solidFill>
                  <a:srgbClr val="003F3E"/>
                </a:solidFill>
              </a:rPr>
              <a:t>, А. Л. Идёт бычок, качается</a:t>
            </a:r>
            <a:r>
              <a:rPr lang="ru-RU" sz="1900" dirty="0">
                <a:solidFill>
                  <a:srgbClr val="003F3E"/>
                </a:solidFill>
              </a:rPr>
              <a:t> / А.Л. </a:t>
            </a:r>
            <a:r>
              <a:rPr lang="ru-RU" sz="1900" dirty="0" err="1">
                <a:solidFill>
                  <a:srgbClr val="003F3E"/>
                </a:solidFill>
              </a:rPr>
              <a:t>Барто</a:t>
            </a:r>
            <a:r>
              <a:rPr lang="ru-RU" sz="1900" dirty="0">
                <a:solidFill>
                  <a:srgbClr val="003F3E"/>
                </a:solidFill>
              </a:rPr>
              <a:t> ; иллюстрации Э. Васильева. - Москва : </a:t>
            </a:r>
            <a:r>
              <a:rPr lang="ru-RU" sz="1900" dirty="0" err="1">
                <a:solidFill>
                  <a:srgbClr val="003F3E"/>
                </a:solidFill>
              </a:rPr>
              <a:t>Росмэн</a:t>
            </a:r>
            <a:r>
              <a:rPr lang="ru-RU" sz="1900" dirty="0">
                <a:solidFill>
                  <a:srgbClr val="003F3E"/>
                </a:solidFill>
              </a:rPr>
              <a:t>, 2018. - 12 с. : ил. - (Книжка-панорама).</a:t>
            </a:r>
          </a:p>
          <a:p>
            <a:pPr marL="0" indent="363538" algn="just">
              <a:buNone/>
            </a:pPr>
            <a:r>
              <a:rPr lang="ru-RU" sz="2400" dirty="0">
                <a:solidFill>
                  <a:srgbClr val="003F3E"/>
                </a:solidFill>
              </a:rPr>
              <a:t>На каждом развороте раскрываются объёмные картинки и любимые персонажи оживают, а книжка превращается для малыша в настоящий театр! В книгу вошли следующие стихи А. </a:t>
            </a:r>
            <a:r>
              <a:rPr lang="ru-RU" sz="2400" dirty="0" err="1">
                <a:solidFill>
                  <a:srgbClr val="003F3E"/>
                </a:solidFill>
              </a:rPr>
              <a:t>Барто</a:t>
            </a:r>
            <a:r>
              <a:rPr lang="ru-RU" sz="2400" dirty="0">
                <a:solidFill>
                  <a:srgbClr val="003F3E"/>
                </a:solidFill>
              </a:rPr>
              <a:t>: "Лошадка", "Мячик", "Зайка", "Бычок", "Мишка", "Самолет".</a:t>
            </a:r>
          </a:p>
          <a:p>
            <a:pPr marL="0" indent="363538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312368" cy="2474812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5" name="Picture 6" descr="C:\Users\home\Desktop\Барто из библиотеки\обложки книг а.барто\мишка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157192"/>
            <a:ext cx="1152128" cy="144016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3507" t="18265" r="2373" b="16150"/>
          <a:stretch>
            <a:fillRect/>
          </a:stretch>
        </p:blipFill>
        <p:spPr bwMode="auto">
          <a:xfrm>
            <a:off x="1331640" y="4077072"/>
            <a:ext cx="3084729" cy="2304256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427984" y="1412776"/>
            <a:ext cx="4104456" cy="3960440"/>
          </a:xfrm>
        </p:spPr>
        <p:txBody>
          <a:bodyPr>
            <a:normAutofit fontScale="77500" lnSpcReduction="20000"/>
          </a:bodyPr>
          <a:lstStyle/>
          <a:p>
            <a:pPr marL="0" indent="363538" algn="just">
              <a:buNone/>
            </a:pPr>
            <a:r>
              <a:rPr lang="ru-RU" sz="2300" b="1" dirty="0" err="1">
                <a:solidFill>
                  <a:srgbClr val="003F3E"/>
                </a:solidFill>
              </a:rPr>
              <a:t>Барто</a:t>
            </a:r>
            <a:r>
              <a:rPr lang="ru-RU" sz="2300" b="1" dirty="0">
                <a:solidFill>
                  <a:srgbClr val="003F3E"/>
                </a:solidFill>
              </a:rPr>
              <a:t>, А. Стихи детям</a:t>
            </a:r>
            <a:r>
              <a:rPr lang="ru-RU" sz="2300" dirty="0">
                <a:solidFill>
                  <a:srgbClr val="003F3E"/>
                </a:solidFill>
              </a:rPr>
              <a:t> / А.Л. </a:t>
            </a:r>
            <a:r>
              <a:rPr lang="ru-RU" sz="2300" dirty="0" err="1">
                <a:solidFill>
                  <a:srgbClr val="003F3E"/>
                </a:solidFill>
              </a:rPr>
              <a:t>Барто</a:t>
            </a:r>
            <a:r>
              <a:rPr lang="ru-RU" sz="2300" dirty="0">
                <a:solidFill>
                  <a:srgbClr val="003F3E"/>
                </a:solidFill>
              </a:rPr>
              <a:t> ; художники В. </a:t>
            </a:r>
            <a:r>
              <a:rPr lang="ru-RU" sz="2300" dirty="0" err="1">
                <a:solidFill>
                  <a:srgbClr val="003F3E"/>
                </a:solidFill>
              </a:rPr>
              <a:t>Трубицын</a:t>
            </a:r>
            <a:r>
              <a:rPr lang="ru-RU" sz="2300" dirty="0">
                <a:solidFill>
                  <a:srgbClr val="003F3E"/>
                </a:solidFill>
              </a:rPr>
              <a:t>, Ю. </a:t>
            </a:r>
            <a:r>
              <a:rPr lang="ru-RU" sz="2300" dirty="0" err="1">
                <a:solidFill>
                  <a:srgbClr val="003F3E"/>
                </a:solidFill>
              </a:rPr>
              <a:t>Трубицына</a:t>
            </a:r>
            <a:r>
              <a:rPr lang="ru-RU" sz="2300" dirty="0">
                <a:solidFill>
                  <a:srgbClr val="003F3E"/>
                </a:solidFill>
              </a:rPr>
              <a:t>. - Москва : </a:t>
            </a:r>
            <a:r>
              <a:rPr lang="ru-RU" sz="2300" dirty="0" err="1">
                <a:solidFill>
                  <a:srgbClr val="003F3E"/>
                </a:solidFill>
              </a:rPr>
              <a:t>Эксмо</a:t>
            </a:r>
            <a:r>
              <a:rPr lang="ru-RU" sz="2300" dirty="0">
                <a:solidFill>
                  <a:srgbClr val="003F3E"/>
                </a:solidFill>
              </a:rPr>
              <a:t>, 2012. - 144 с. : ил.</a:t>
            </a:r>
          </a:p>
          <a:p>
            <a:pPr marL="0" indent="363538" algn="just">
              <a:buNone/>
            </a:pPr>
            <a:r>
              <a:rPr lang="ru-RU" dirty="0">
                <a:solidFill>
                  <a:srgbClr val="003F3E"/>
                </a:solidFill>
              </a:rPr>
              <a:t>Каждому знакомы хотя бы несколько строк из поэзии Агнии </a:t>
            </a:r>
            <a:r>
              <a:rPr lang="ru-RU" dirty="0" err="1">
                <a:solidFill>
                  <a:srgbClr val="003F3E"/>
                </a:solidFill>
              </a:rPr>
              <a:t>Барто</a:t>
            </a:r>
            <a:r>
              <a:rPr lang="ru-RU" dirty="0">
                <a:solidFill>
                  <a:srgbClr val="003F3E"/>
                </a:solidFill>
              </a:rPr>
              <a:t>: "Наша Таня громко плачет", "Идёт бычок, качается", "Девочка чумазая" - эти и другие стихи известны бабушкам и дедушкам, мамам и папам. В эту большую и красочную книгу вошли самые лучшие стихотворения любимой детской поэтессы.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3029737" cy="3888432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11760" y="188640"/>
            <a:ext cx="3983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Стихи детям</a:t>
            </a:r>
          </a:p>
        </p:txBody>
      </p:sp>
      <p:pic>
        <p:nvPicPr>
          <p:cNvPr id="7" name="Picture 6" descr="C:\Users\home\Desktop\Барто из библиотеки\обложки книг а.барто\мишка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157192"/>
            <a:ext cx="1152128" cy="1440160"/>
          </a:xfrm>
          <a:prstGeom prst="rect">
            <a:avLst/>
          </a:prstGeom>
          <a:noFill/>
        </p:spPr>
      </p:pic>
      <p:pic>
        <p:nvPicPr>
          <p:cNvPr id="5122" name="Picture 2" descr="C:\Users\home\Desktop\Барто из библиотеки\обложки книг а.барто\Девочка чумазая_ аудио_qr-co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229200"/>
            <a:ext cx="1296144" cy="12961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Жил на свете самосвал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484784"/>
            <a:ext cx="4182616" cy="4205064"/>
          </a:xfrm>
        </p:spPr>
        <p:txBody>
          <a:bodyPr>
            <a:normAutofit fontScale="77500" lnSpcReduction="20000"/>
          </a:bodyPr>
          <a:lstStyle/>
          <a:p>
            <a:pPr marL="0" indent="363538" algn="just">
              <a:buNone/>
            </a:pPr>
            <a:r>
              <a:rPr lang="ru-RU" sz="2300" b="1" dirty="0" err="1">
                <a:solidFill>
                  <a:srgbClr val="003F3E"/>
                </a:solidFill>
              </a:rPr>
              <a:t>Барто</a:t>
            </a:r>
            <a:r>
              <a:rPr lang="ru-RU" sz="2300" b="1" dirty="0">
                <a:solidFill>
                  <a:srgbClr val="003F3E"/>
                </a:solidFill>
              </a:rPr>
              <a:t>, А. Л. Жил на свете самосвал : стихи</a:t>
            </a:r>
            <a:r>
              <a:rPr lang="ru-RU" sz="2300" dirty="0">
                <a:solidFill>
                  <a:srgbClr val="003F3E"/>
                </a:solidFill>
              </a:rPr>
              <a:t> / А.Л. </a:t>
            </a:r>
            <a:r>
              <a:rPr lang="ru-RU" sz="2300" dirty="0" err="1">
                <a:solidFill>
                  <a:srgbClr val="003F3E"/>
                </a:solidFill>
              </a:rPr>
              <a:t>Барто</a:t>
            </a:r>
            <a:r>
              <a:rPr lang="ru-RU" sz="2300" dirty="0">
                <a:solidFill>
                  <a:srgbClr val="003F3E"/>
                </a:solidFill>
              </a:rPr>
              <a:t> ; рисунки В.Винокура. - Москва : Детская литература, 1984. - 60 с. : ил. </a:t>
            </a:r>
          </a:p>
          <a:p>
            <a:pPr marL="0" indent="363538" algn="just">
              <a:buNone/>
            </a:pPr>
            <a:r>
              <a:rPr lang="ru-RU" b="1" dirty="0">
                <a:solidFill>
                  <a:srgbClr val="003F3E"/>
                </a:solidFill>
              </a:rPr>
              <a:t>Книга содержит такие знакомые с детства стихи:</a:t>
            </a:r>
          </a:p>
          <a:p>
            <a:pPr marL="0" indent="363538" algn="just">
              <a:buNone/>
            </a:pPr>
            <a:r>
              <a:rPr lang="ru-RU" dirty="0">
                <a:solidFill>
                  <a:srgbClr val="003F3E"/>
                </a:solidFill>
              </a:rPr>
              <a:t>Жил на свете самосвал. Маляр. Игра в стадо. Всё на всех. Очки. Снегирь. Дело было в январе. Сверчок. Уехали. Гуси-лебеди. Наш сосед Иван Петрович. Верёвочка. В школу. Мы с Тамарой. Так на так.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6141" t="4773" r="9928" b="10904"/>
          <a:stretch>
            <a:fillRect/>
          </a:stretch>
        </p:blipFill>
        <p:spPr bwMode="auto">
          <a:xfrm>
            <a:off x="827584" y="1484784"/>
            <a:ext cx="3119441" cy="4032448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5" name="Picture 6" descr="C:\Users\home\Desktop\Барто из библиотеки\обложки книг а.барто\мишка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157192"/>
            <a:ext cx="1152128" cy="1440160"/>
          </a:xfrm>
          <a:prstGeom prst="rect">
            <a:avLst/>
          </a:prstGeom>
          <a:noFill/>
        </p:spPr>
      </p:pic>
      <p:pic>
        <p:nvPicPr>
          <p:cNvPr id="6146" name="Picture 2" descr="C:\Users\home\Desktop\Барто из библиотеки\обложки книг а.барто\Жил на свете самосвал_QR код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5085184"/>
            <a:ext cx="1440160" cy="144016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Зайка в витрине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1960" y="1556792"/>
            <a:ext cx="4464496" cy="3600400"/>
          </a:xfrm>
        </p:spPr>
        <p:txBody>
          <a:bodyPr>
            <a:normAutofit fontScale="77500" lnSpcReduction="20000"/>
          </a:bodyPr>
          <a:lstStyle/>
          <a:p>
            <a:pPr marL="0" indent="358775" algn="just">
              <a:buNone/>
            </a:pPr>
            <a:r>
              <a:rPr lang="ru-RU" sz="2300" b="1" dirty="0" err="1">
                <a:solidFill>
                  <a:srgbClr val="003F3E"/>
                </a:solidFill>
              </a:rPr>
              <a:t>Барто</a:t>
            </a:r>
            <a:r>
              <a:rPr lang="ru-RU" sz="2300" b="1" dirty="0">
                <a:solidFill>
                  <a:srgbClr val="003F3E"/>
                </a:solidFill>
              </a:rPr>
              <a:t>, А. Л. Зайка в витрине : стихи</a:t>
            </a:r>
            <a:r>
              <a:rPr lang="ru-RU" sz="2300" dirty="0">
                <a:solidFill>
                  <a:srgbClr val="003F3E"/>
                </a:solidFill>
              </a:rPr>
              <a:t> / А.Л. </a:t>
            </a:r>
            <a:r>
              <a:rPr lang="ru-RU" sz="2300" dirty="0" err="1">
                <a:solidFill>
                  <a:srgbClr val="003F3E"/>
                </a:solidFill>
              </a:rPr>
              <a:t>Барто</a:t>
            </a:r>
            <a:r>
              <a:rPr lang="ru-RU" sz="2300" dirty="0">
                <a:solidFill>
                  <a:srgbClr val="003F3E"/>
                </a:solidFill>
              </a:rPr>
              <a:t> ; художник С. </a:t>
            </a:r>
            <a:r>
              <a:rPr lang="ru-RU" sz="2300" dirty="0" err="1">
                <a:solidFill>
                  <a:srgbClr val="003F3E"/>
                </a:solidFill>
              </a:rPr>
              <a:t>Карамелькина</a:t>
            </a:r>
            <a:r>
              <a:rPr lang="ru-RU" sz="2300" dirty="0">
                <a:solidFill>
                  <a:srgbClr val="003F3E"/>
                </a:solidFill>
              </a:rPr>
              <a:t>. - Москва : Махаон, 2012. - 96 с. : ил. - (Малышам о хорошем).</a:t>
            </a:r>
          </a:p>
          <a:p>
            <a:pPr marL="0" indent="358775" algn="just">
              <a:buNone/>
            </a:pPr>
            <a:r>
              <a:rPr lang="ru-RU" dirty="0">
                <a:solidFill>
                  <a:srgbClr val="003F3E"/>
                </a:solidFill>
              </a:rPr>
              <a:t>В книгу вошли смешные и грустные, забавные и поучительные стихотворения известной детской писательницы Агнии </a:t>
            </a:r>
            <a:r>
              <a:rPr lang="ru-RU" dirty="0" err="1">
                <a:solidFill>
                  <a:srgbClr val="003F3E"/>
                </a:solidFill>
              </a:rPr>
              <a:t>Барто</a:t>
            </a:r>
            <a:r>
              <a:rPr lang="ru-RU" dirty="0">
                <a:solidFill>
                  <a:srgbClr val="003F3E"/>
                </a:solidFill>
              </a:rPr>
              <a:t>. Дети их с удовольствием слушают и учат наизусть. Книга с яркими, весёлыми картинками малышу обязательно запомнится.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 descr="C:\Users\home\Desktop\Барто из библиотеки\обложки книг а.барто\Зайка в витрине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628800"/>
            <a:ext cx="3024336" cy="3756224"/>
          </a:xfrm>
          <a:prstGeom prst="rect">
            <a:avLst/>
          </a:prstGeom>
          <a:noFill/>
          <a:ln>
            <a:solidFill>
              <a:srgbClr val="00823B"/>
            </a:solidFill>
          </a:ln>
        </p:spPr>
      </p:pic>
      <p:pic>
        <p:nvPicPr>
          <p:cNvPr id="5" name="Picture 6" descr="C:\Users\home\Desktop\Барто из библиотеки\обложки книг а.барто\мишка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157192"/>
            <a:ext cx="1152128" cy="1440160"/>
          </a:xfrm>
          <a:prstGeom prst="rect">
            <a:avLst/>
          </a:prstGeom>
          <a:noFill/>
        </p:spPr>
      </p:pic>
      <p:pic>
        <p:nvPicPr>
          <p:cNvPr id="10242" name="Picture 2" descr="C:\Users\home\Desktop\Барто из библиотеки\обложки книг а.барто\Зайка сидит в витрине_стих_qr-co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5013176"/>
            <a:ext cx="1512168" cy="151216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806</Words>
  <Application>Microsoft Office PowerPoint</Application>
  <PresentationFormat>Экран (4:3)</PresentationFormat>
  <Paragraphs>60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Агния Львовна Барто 1906 - 1981</vt:lpstr>
      <vt:lpstr>Презентация PowerPoint</vt:lpstr>
      <vt:lpstr>Игрушки : любимые стихи </vt:lpstr>
      <vt:lpstr>Любимые стихи </vt:lpstr>
      <vt:lpstr>Идёт бычок, качается</vt:lpstr>
      <vt:lpstr>Презентация PowerPoint</vt:lpstr>
      <vt:lpstr>Жил на свете самосвал</vt:lpstr>
      <vt:lpstr>Зайка в витрине </vt:lpstr>
      <vt:lpstr>Верёвочка</vt:lpstr>
      <vt:lpstr>Мне теперь не до игрушек </vt:lpstr>
      <vt:lpstr>Лучшие стихи 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Королева игрушек</dc:title>
  <dc:creator>Ирина Смирнова</dc:creator>
  <cp:lastModifiedBy>User</cp:lastModifiedBy>
  <cp:revision>91</cp:revision>
  <dcterms:created xsi:type="dcterms:W3CDTF">2020-12-16T04:04:53Z</dcterms:created>
  <dcterms:modified xsi:type="dcterms:W3CDTF">2021-02-15T11:36:01Z</dcterms:modified>
</cp:coreProperties>
</file>